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Lst>
  <p:notesMasterIdLst>
    <p:notesMasterId r:id="rId30"/>
  </p:notesMasterIdLst>
  <p:sldIdLst>
    <p:sldId id="258" r:id="rId5"/>
    <p:sldId id="290" r:id="rId6"/>
    <p:sldId id="274" r:id="rId7"/>
    <p:sldId id="288" r:id="rId8"/>
    <p:sldId id="289" r:id="rId9"/>
    <p:sldId id="287" r:id="rId10"/>
    <p:sldId id="271" r:id="rId11"/>
    <p:sldId id="270" r:id="rId12"/>
    <p:sldId id="272" r:id="rId13"/>
    <p:sldId id="279" r:id="rId14"/>
    <p:sldId id="273" r:id="rId15"/>
    <p:sldId id="275" r:id="rId16"/>
    <p:sldId id="262" r:id="rId17"/>
    <p:sldId id="277" r:id="rId18"/>
    <p:sldId id="263" r:id="rId19"/>
    <p:sldId id="266" r:id="rId20"/>
    <p:sldId id="267" r:id="rId21"/>
    <p:sldId id="278" r:id="rId22"/>
    <p:sldId id="281" r:id="rId23"/>
    <p:sldId id="283" r:id="rId24"/>
    <p:sldId id="284" r:id="rId25"/>
    <p:sldId id="285" r:id="rId26"/>
    <p:sldId id="286" r:id="rId27"/>
    <p:sldId id="280" r:id="rId28"/>
    <p:sldId id="28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jpeg>
</file>

<file path=ppt/media/image10.png>
</file>

<file path=ppt/media/image11.png>
</file>

<file path=ppt/media/image12.jpeg>
</file>

<file path=ppt/media/image13.jpeg>
</file>

<file path=ppt/media/image14.jpeg>
</file>

<file path=ppt/media/image15.png>
</file>

<file path=ppt/media/image16.png>
</file>

<file path=ppt/media/image17.gif>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CFD292-8E22-4040-A7F0-63636BCC867A}" type="datetimeFigureOut">
              <a:rPr lang="en-US" smtClean="0"/>
              <a:t>10/27/2021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F2CBC0-E143-4640-AA35-51558262734D}" type="slidenum">
              <a:rPr lang="en-US" smtClean="0"/>
              <a:t>‹#›</a:t>
            </a:fld>
            <a:endParaRPr lang="en-US"/>
          </a:p>
        </p:txBody>
      </p:sp>
    </p:spTree>
    <p:extLst>
      <p:ext uri="{BB962C8B-B14F-4D97-AF65-F5344CB8AC3E}">
        <p14:creationId xmlns:p14="http://schemas.microsoft.com/office/powerpoint/2010/main" val="2833261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410BECF-0C4E-40C0-888B-299EED4D3C23}"/>
              </a:ext>
            </a:extLst>
          </p:cNvPr>
          <p:cNvSpPr txBox="1">
            <a:spLocks noGrp="1"/>
          </p:cNvSpPr>
          <p:nvPr>
            <p:ph type="sldNum" sz="quarter" idx="5"/>
          </p:nvPr>
        </p:nvSpPr>
        <p:spPr>
          <a:ln/>
        </p:spPr>
        <p:txBody>
          <a:bodyPr vert="horz" lIns="0" tIns="0" rIns="0" bIns="0" anchor="b" anchorCtr="0">
            <a:noAutofit/>
          </a:bodyPr>
          <a:lstStyle/>
          <a:p>
            <a:pPr lvl="0"/>
            <a:fld id="{E88E6401-B727-40EC-B93A-0B7770D49021}" type="slidenum">
              <a:t>12</a:t>
            </a:fld>
            <a:endParaRPr lang="en-US"/>
          </a:p>
        </p:txBody>
      </p:sp>
      <p:sp>
        <p:nvSpPr>
          <p:cNvPr id="2" name="Slide Image Placeholder 1">
            <a:extLst>
              <a:ext uri="{FF2B5EF4-FFF2-40B4-BE49-F238E27FC236}">
                <a16:creationId xmlns:a16="http://schemas.microsoft.com/office/drawing/2014/main" id="{ED972F51-017D-4071-BA6B-4D3EA77AC4C2}"/>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D7DDD85A-AC55-4455-9C76-2A4EBFFF2B9B}"/>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21</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504299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22</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2338335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23</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407481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24</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475248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25</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621113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F23E74A-ED82-4A30-9652-AB74EB4D1D70}"/>
              </a:ext>
            </a:extLst>
          </p:cNvPr>
          <p:cNvSpPr txBox="1">
            <a:spLocks noGrp="1"/>
          </p:cNvSpPr>
          <p:nvPr>
            <p:ph type="sldNum" sz="quarter" idx="5"/>
          </p:nvPr>
        </p:nvSpPr>
        <p:spPr>
          <a:ln/>
        </p:spPr>
        <p:txBody>
          <a:bodyPr vert="horz" lIns="0" tIns="0" rIns="0" bIns="0" anchor="b" anchorCtr="0">
            <a:noAutofit/>
          </a:bodyPr>
          <a:lstStyle/>
          <a:p>
            <a:pPr lvl="0"/>
            <a:fld id="{0917A69C-EAB8-45B9-9BBB-C4ECEE546157}" type="slidenum">
              <a:t>13</a:t>
            </a:fld>
            <a:endParaRPr lang="en-US"/>
          </a:p>
        </p:txBody>
      </p:sp>
      <p:sp>
        <p:nvSpPr>
          <p:cNvPr id="2" name="Slide Image Placeholder 1">
            <a:extLst>
              <a:ext uri="{FF2B5EF4-FFF2-40B4-BE49-F238E27FC236}">
                <a16:creationId xmlns:a16="http://schemas.microsoft.com/office/drawing/2014/main" id="{6849F3C6-D31A-449D-B176-704DA4228EE8}"/>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9C43C3AC-73D8-479B-8C62-32F1A65B380A}"/>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F23E74A-ED82-4A30-9652-AB74EB4D1D70}"/>
              </a:ext>
            </a:extLst>
          </p:cNvPr>
          <p:cNvSpPr txBox="1">
            <a:spLocks noGrp="1"/>
          </p:cNvSpPr>
          <p:nvPr>
            <p:ph type="sldNum" sz="quarter" idx="5"/>
          </p:nvPr>
        </p:nvSpPr>
        <p:spPr>
          <a:ln/>
        </p:spPr>
        <p:txBody>
          <a:bodyPr vert="horz" lIns="0" tIns="0" rIns="0" bIns="0" anchor="b" anchorCtr="0">
            <a:noAutofit/>
          </a:bodyPr>
          <a:lstStyle/>
          <a:p>
            <a:pPr lvl="0"/>
            <a:fld id="{0917A69C-EAB8-45B9-9BBB-C4ECEE546157}" type="slidenum">
              <a:t>14</a:t>
            </a:fld>
            <a:endParaRPr lang="en-US"/>
          </a:p>
        </p:txBody>
      </p:sp>
      <p:sp>
        <p:nvSpPr>
          <p:cNvPr id="2" name="Slide Image Placeholder 1">
            <a:extLst>
              <a:ext uri="{FF2B5EF4-FFF2-40B4-BE49-F238E27FC236}">
                <a16:creationId xmlns:a16="http://schemas.microsoft.com/office/drawing/2014/main" id="{6849F3C6-D31A-449D-B176-704DA4228EE8}"/>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9C43C3AC-73D8-479B-8C62-32F1A65B380A}"/>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460122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4960F93-DAA7-4263-A477-DAB9AA48553B}"/>
              </a:ext>
            </a:extLst>
          </p:cNvPr>
          <p:cNvSpPr txBox="1">
            <a:spLocks noGrp="1"/>
          </p:cNvSpPr>
          <p:nvPr>
            <p:ph type="sldNum" sz="quarter" idx="5"/>
          </p:nvPr>
        </p:nvSpPr>
        <p:spPr>
          <a:ln/>
        </p:spPr>
        <p:txBody>
          <a:bodyPr vert="horz" lIns="0" tIns="0" rIns="0" bIns="0" anchor="b" anchorCtr="0">
            <a:noAutofit/>
          </a:bodyPr>
          <a:lstStyle/>
          <a:p>
            <a:pPr lvl="0"/>
            <a:fld id="{53184CA4-91F2-476E-B492-2B2336936DEC}" type="slidenum">
              <a:t>15</a:t>
            </a:fld>
            <a:endParaRPr lang="en-US"/>
          </a:p>
        </p:txBody>
      </p:sp>
      <p:sp>
        <p:nvSpPr>
          <p:cNvPr id="2" name="Slide Image Placeholder 1">
            <a:extLst>
              <a:ext uri="{FF2B5EF4-FFF2-40B4-BE49-F238E27FC236}">
                <a16:creationId xmlns:a16="http://schemas.microsoft.com/office/drawing/2014/main" id="{FFB954C1-827A-495E-8B36-4BB42AAEF0F6}"/>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F425718B-35A9-461C-9185-FB2F686537AE}"/>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0BBF4D2-E0CD-4851-B32D-B37AAB4360C2}"/>
              </a:ext>
            </a:extLst>
          </p:cNvPr>
          <p:cNvSpPr txBox="1">
            <a:spLocks noGrp="1"/>
          </p:cNvSpPr>
          <p:nvPr>
            <p:ph type="sldNum" sz="quarter" idx="5"/>
          </p:nvPr>
        </p:nvSpPr>
        <p:spPr>
          <a:ln/>
        </p:spPr>
        <p:txBody>
          <a:bodyPr vert="horz" lIns="0" tIns="0" rIns="0" bIns="0" anchor="b" anchorCtr="0">
            <a:noAutofit/>
          </a:bodyPr>
          <a:lstStyle/>
          <a:p>
            <a:pPr lvl="0"/>
            <a:fld id="{B8E16401-ACB3-4FA7-84E6-77DBD558C257}" type="slidenum">
              <a:t>16</a:t>
            </a:fld>
            <a:endParaRPr lang="en-US"/>
          </a:p>
        </p:txBody>
      </p:sp>
      <p:sp>
        <p:nvSpPr>
          <p:cNvPr id="2" name="Slide Image Placeholder 1">
            <a:extLst>
              <a:ext uri="{FF2B5EF4-FFF2-40B4-BE49-F238E27FC236}">
                <a16:creationId xmlns:a16="http://schemas.microsoft.com/office/drawing/2014/main" id="{B4DFC1F5-1A4A-4429-9493-433FA48E63DD}"/>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A8D5F636-0BA1-419A-BD3D-6876B68002C5}"/>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17</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18</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168338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19</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721815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20</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204315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10/27/2021</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509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2700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10/27/2021</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855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8233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2175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072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153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857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10/27/2021</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74802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984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432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10/27/2021</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59338840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2266950" y="323850"/>
            <a:ext cx="7658100"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Agenda 10/27</a:t>
            </a:r>
          </a:p>
        </p:txBody>
      </p:sp>
      <p:sp>
        <p:nvSpPr>
          <p:cNvPr id="3" name="TextBox 2">
            <a:extLst>
              <a:ext uri="{FF2B5EF4-FFF2-40B4-BE49-F238E27FC236}">
                <a16:creationId xmlns:a16="http://schemas.microsoft.com/office/drawing/2014/main" id="{B4B96113-D9BB-4CB2-9C5C-4B2A86C10BDB}"/>
              </a:ext>
            </a:extLst>
          </p:cNvPr>
          <p:cNvSpPr txBox="1"/>
          <p:nvPr/>
        </p:nvSpPr>
        <p:spPr>
          <a:xfrm>
            <a:off x="1266824" y="1485900"/>
            <a:ext cx="10325101" cy="4093428"/>
          </a:xfrm>
          <a:prstGeom prst="rect">
            <a:avLst/>
          </a:prstGeom>
          <a:noFill/>
        </p:spPr>
        <p:txBody>
          <a:bodyPr wrap="square" rtlCol="0">
            <a:spAutoFit/>
          </a:bodyPr>
          <a:lstStyle/>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Intro to </a:t>
            </a:r>
            <a:r>
              <a:rPr lang="en-US" sz="2800" b="1" dirty="0" err="1">
                <a:solidFill>
                  <a:schemeClr val="bg1"/>
                </a:solidFill>
                <a:latin typeface="Roboto" panose="02000000000000000000" pitchFamily="2" charset="0"/>
                <a:ea typeface="Roboto" panose="02000000000000000000" pitchFamily="2" charset="0"/>
              </a:rPr>
              <a:t>NetArt</a:t>
            </a:r>
            <a:r>
              <a:rPr lang="en-US" sz="2800" b="1" dirty="0">
                <a:solidFill>
                  <a:schemeClr val="bg1"/>
                </a:solidFill>
                <a:latin typeface="Roboto" panose="02000000000000000000" pitchFamily="2" charset="0"/>
                <a:ea typeface="Roboto" panose="02000000000000000000" pitchFamily="2" charset="0"/>
              </a:rPr>
              <a:t> : A critical perspective on “Creative Coding”</a:t>
            </a:r>
          </a:p>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Assign Project 3: Hacking the Web</a:t>
            </a:r>
          </a:p>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HW: Blog post on assigned readings/viewings (DUE 11/1 before class)</a:t>
            </a: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lvl="1"/>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1028700" lvl="1"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3600" b="1" dirty="0">
              <a:solidFill>
                <a:schemeClr val="bg1"/>
              </a:solidFill>
              <a:latin typeface="Consolas" panose="020B0609020204030204" pitchFamily="49" charset="0"/>
            </a:endParaRPr>
          </a:p>
        </p:txBody>
      </p:sp>
    </p:spTree>
    <p:extLst>
      <p:ext uri="{BB962C8B-B14F-4D97-AF65-F5344CB8AC3E}">
        <p14:creationId xmlns:p14="http://schemas.microsoft.com/office/powerpoint/2010/main" val="3727560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B73CF1-9DC9-43B3-ACE9-7920889CEC3D}"/>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The ART + TECH trap</a:t>
            </a:r>
          </a:p>
        </p:txBody>
      </p:sp>
      <p:sp>
        <p:nvSpPr>
          <p:cNvPr id="5" name="TextBox 4">
            <a:extLst>
              <a:ext uri="{FF2B5EF4-FFF2-40B4-BE49-F238E27FC236}">
                <a16:creationId xmlns:a16="http://schemas.microsoft.com/office/drawing/2014/main" id="{5B766AE9-A816-4AE9-8F94-BAC63EA68F68}"/>
              </a:ext>
            </a:extLst>
          </p:cNvPr>
          <p:cNvSpPr txBox="1"/>
          <p:nvPr/>
        </p:nvSpPr>
        <p:spPr>
          <a:xfrm>
            <a:off x="1570268" y="1985554"/>
            <a:ext cx="9729551" cy="3046988"/>
          </a:xfrm>
          <a:prstGeom prst="rect">
            <a:avLst/>
          </a:prstGeom>
          <a:noFill/>
        </p:spPr>
        <p:txBody>
          <a:bodyPr wrap="square">
            <a:spAutoFit/>
          </a:bodyPr>
          <a:lstStyle/>
          <a:p>
            <a:r>
              <a:rPr lang="en-US" sz="2400" i="1" dirty="0">
                <a:solidFill>
                  <a:schemeClr val="bg1"/>
                </a:solidFill>
              </a:rPr>
              <a:t>Artists dealing with technology today are falling in the trap of accepting somebody else’s creativity as their limit and in this way, they are becoming advertisers for equipment. One possible reaction for an artist is to investigate the </a:t>
            </a:r>
            <a:r>
              <a:rPr lang="en-US" sz="2400" b="1" i="1" dirty="0">
                <a:solidFill>
                  <a:schemeClr val="bg1"/>
                </a:solidFill>
              </a:rPr>
              <a:t>misusage of technology* </a:t>
            </a:r>
            <a:r>
              <a:rPr lang="en-US" sz="2400" i="1" dirty="0">
                <a:solidFill>
                  <a:schemeClr val="bg1"/>
                </a:solidFill>
              </a:rPr>
              <a:t>as a gesture of freedom, and in this way oppose the mainstream taste and expectations.</a:t>
            </a:r>
          </a:p>
          <a:p>
            <a:endParaRPr lang="en-US" sz="2400" i="1" dirty="0">
              <a:solidFill>
                <a:schemeClr val="bg1"/>
              </a:solidFill>
            </a:endParaRPr>
          </a:p>
          <a:p>
            <a:pPr algn="ctr"/>
            <a:r>
              <a:rPr lang="en-US" sz="2400" i="1" dirty="0">
                <a:solidFill>
                  <a:schemeClr val="bg1"/>
                </a:solidFill>
              </a:rPr>
              <a:t>-</a:t>
            </a:r>
            <a:r>
              <a:rPr lang="en-US" sz="2400" dirty="0" err="1">
                <a:solidFill>
                  <a:schemeClr val="bg1"/>
                </a:solidFill>
              </a:rPr>
              <a:t>Vuk</a:t>
            </a:r>
            <a:r>
              <a:rPr lang="en-US" sz="2400" dirty="0">
                <a:solidFill>
                  <a:schemeClr val="bg1"/>
                </a:solidFill>
              </a:rPr>
              <a:t> </a:t>
            </a:r>
            <a:r>
              <a:rPr lang="en-US" sz="2400" dirty="0" err="1">
                <a:solidFill>
                  <a:schemeClr val="bg1"/>
                </a:solidFill>
              </a:rPr>
              <a:t>Cosic</a:t>
            </a:r>
            <a:r>
              <a:rPr lang="en-US" sz="2400" dirty="0">
                <a:solidFill>
                  <a:schemeClr val="bg1"/>
                </a:solidFill>
              </a:rPr>
              <a:t> (2002)</a:t>
            </a:r>
            <a:endParaRPr lang="en-US" sz="2400" i="1" dirty="0">
              <a:solidFill>
                <a:schemeClr val="bg1"/>
              </a:solidFill>
            </a:endParaRPr>
          </a:p>
        </p:txBody>
      </p:sp>
      <p:sp>
        <p:nvSpPr>
          <p:cNvPr id="6" name="TextBox 5">
            <a:extLst>
              <a:ext uri="{FF2B5EF4-FFF2-40B4-BE49-F238E27FC236}">
                <a16:creationId xmlns:a16="http://schemas.microsoft.com/office/drawing/2014/main" id="{57CB1C2B-BD96-498C-8BC9-FDF90139A5C9}"/>
              </a:ext>
            </a:extLst>
          </p:cNvPr>
          <p:cNvSpPr txBox="1"/>
          <p:nvPr/>
        </p:nvSpPr>
        <p:spPr>
          <a:xfrm>
            <a:off x="1637212" y="5763288"/>
            <a:ext cx="8995954" cy="369332"/>
          </a:xfrm>
          <a:prstGeom prst="rect">
            <a:avLst/>
          </a:prstGeom>
          <a:noFill/>
        </p:spPr>
        <p:txBody>
          <a:bodyPr wrap="square">
            <a:spAutoFit/>
          </a:bodyPr>
          <a:lstStyle/>
          <a:p>
            <a:r>
              <a:rPr lang="en-US" sz="1800" b="1" i="1" dirty="0">
                <a:solidFill>
                  <a:schemeClr val="bg1"/>
                </a:solidFill>
              </a:rPr>
              <a:t>*misusage of technology = Poetic, Political, Playful ….</a:t>
            </a:r>
            <a:r>
              <a:rPr lang="en-US" sz="1800" b="1" i="1" dirty="0" err="1">
                <a:solidFill>
                  <a:schemeClr val="bg1"/>
                </a:solidFill>
              </a:rPr>
              <a:t>etc</a:t>
            </a:r>
            <a:r>
              <a:rPr lang="en-US" sz="1800" b="1" i="1" dirty="0">
                <a:solidFill>
                  <a:schemeClr val="bg1"/>
                </a:solidFill>
              </a:rPr>
              <a:t> </a:t>
            </a:r>
            <a:endParaRPr lang="en-US" dirty="0"/>
          </a:p>
        </p:txBody>
      </p:sp>
    </p:spTree>
    <p:extLst>
      <p:ext uri="{BB962C8B-B14F-4D97-AF65-F5344CB8AC3E}">
        <p14:creationId xmlns:p14="http://schemas.microsoft.com/office/powerpoint/2010/main" val="973540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007 &amp;quot;Design is a solution to a problem. Art is a question to a problem.&amp;quot; -  John Maeda | Instagram posts, Design, Quotes">
            <a:extLst>
              <a:ext uri="{FF2B5EF4-FFF2-40B4-BE49-F238E27FC236}">
                <a16:creationId xmlns:a16="http://schemas.microsoft.com/office/drawing/2014/main" id="{8D89EA4E-3059-48A4-B426-29B5F16EA5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3153" y="482237"/>
            <a:ext cx="5893525" cy="589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1712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F5AE3-6A66-48F6-8AA4-FCA107909A50}"/>
              </a:ext>
            </a:extLst>
          </p:cNvPr>
          <p:cNvSpPr txBox="1">
            <a:spLocks noGrp="1"/>
          </p:cNvSpPr>
          <p:nvPr>
            <p:ph type="title" idx="4294967295"/>
          </p:nvPr>
        </p:nvSpPr>
        <p:spPr>
          <a:xfrm>
            <a:off x="2428082" y="643016"/>
            <a:ext cx="7335835" cy="1268984"/>
          </a:xfrm>
        </p:spPr>
        <p:txBody>
          <a:bodyPr vert="horz"/>
          <a:lstStyle/>
          <a:p>
            <a:pPr lvl="0" algn="ctr" rtl="0"/>
            <a:r>
              <a:rPr lang="en-US" dirty="0">
                <a:solidFill>
                  <a:schemeClr val="bg1"/>
                </a:solidFill>
              </a:rPr>
              <a:t>MTAA</a:t>
            </a:r>
          </a:p>
        </p:txBody>
      </p:sp>
      <p:pic>
        <p:nvPicPr>
          <p:cNvPr id="3" name="Picture 2">
            <a:extLst>
              <a:ext uri="{FF2B5EF4-FFF2-40B4-BE49-F238E27FC236}">
                <a16:creationId xmlns:a16="http://schemas.microsoft.com/office/drawing/2014/main" id="{AA0D1E07-A349-4F4F-B0A6-A58C41761168}"/>
              </a:ext>
            </a:extLst>
          </p:cNvPr>
          <p:cNvPicPr>
            <a:picLocks noChangeAspect="1"/>
          </p:cNvPicPr>
          <p:nvPr/>
        </p:nvPicPr>
        <p:blipFill>
          <a:blip r:embed="rId3">
            <a:lum/>
            <a:alphaModFix/>
          </a:blip>
          <a:srcRect/>
          <a:stretch>
            <a:fillRect/>
          </a:stretch>
        </p:blipFill>
        <p:spPr>
          <a:xfrm>
            <a:off x="3207270" y="2211763"/>
            <a:ext cx="5425349" cy="2741192"/>
          </a:xfrm>
          <a:prstGeom prst="rect">
            <a:avLst/>
          </a:prstGeom>
          <a:noFill/>
          <a:ln>
            <a:noFill/>
          </a:ln>
        </p:spPr>
      </p:pic>
      <p:sp>
        <p:nvSpPr>
          <p:cNvPr id="4" name="TextBox 3">
            <a:extLst>
              <a:ext uri="{FF2B5EF4-FFF2-40B4-BE49-F238E27FC236}">
                <a16:creationId xmlns:a16="http://schemas.microsoft.com/office/drawing/2014/main" id="{EFF6966D-88EE-4E61-8734-37D30F83CB9B}"/>
              </a:ext>
            </a:extLst>
          </p:cNvPr>
          <p:cNvSpPr txBox="1"/>
          <p:nvPr/>
        </p:nvSpPr>
        <p:spPr>
          <a:xfrm>
            <a:off x="2570300" y="5552482"/>
            <a:ext cx="6608729" cy="419277"/>
          </a:xfrm>
          <a:prstGeom prst="rect">
            <a:avLst/>
          </a:prstGeom>
          <a:noFill/>
          <a:ln>
            <a:noFill/>
          </a:ln>
        </p:spPr>
        <p:txBody>
          <a:bodyPr vert="horz" wrap="none" lIns="108847" tIns="54423" rIns="108847" bIns="54423" anchorCtr="0" compatLnSpc="0"/>
          <a:lstStyle/>
          <a:p>
            <a:pPr algn="ctr" hangingPunct="0"/>
            <a:r>
              <a:rPr lang="en-US" sz="2177">
                <a:solidFill>
                  <a:schemeClr val="bg1"/>
                </a:solidFill>
                <a:latin typeface="Liberation Sans" pitchFamily="18"/>
                <a:ea typeface="Noto Sans CJK SC" pitchFamily="2"/>
                <a:cs typeface="Lohit Devanagari" pitchFamily="2"/>
              </a:rPr>
              <a:t>https://anthology.rhizome.org/simple-net-art-diagram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49DC-CEC2-4B87-8D7D-A4CBD86E7C08}"/>
              </a:ext>
            </a:extLst>
          </p:cNvPr>
          <p:cNvSpPr txBox="1">
            <a:spLocks noGrp="1"/>
          </p:cNvSpPr>
          <p:nvPr>
            <p:ph type="title" idx="4294967295"/>
          </p:nvPr>
        </p:nvSpPr>
        <p:spPr>
          <a:xfrm>
            <a:off x="909892" y="195198"/>
            <a:ext cx="7335835" cy="1268984"/>
          </a:xfrm>
        </p:spPr>
        <p:txBody>
          <a:bodyPr vert="horz"/>
          <a:lstStyle/>
          <a:p>
            <a:pPr lvl="0" rtl="0"/>
            <a:r>
              <a:rPr lang="en-US" dirty="0" err="1">
                <a:solidFill>
                  <a:schemeClr val="bg1"/>
                </a:solidFill>
              </a:rPr>
              <a:t>Rafaël</a:t>
            </a:r>
            <a:r>
              <a:rPr lang="en-US" dirty="0">
                <a:solidFill>
                  <a:schemeClr val="bg1"/>
                </a:solidFill>
              </a:rPr>
              <a:t> </a:t>
            </a:r>
            <a:r>
              <a:rPr lang="en-US" dirty="0" err="1">
                <a:solidFill>
                  <a:schemeClr val="bg1"/>
                </a:solidFill>
              </a:rPr>
              <a:t>Rozendaal</a:t>
            </a:r>
            <a:endParaRPr lang="en-US" dirty="0">
              <a:solidFill>
                <a:schemeClr val="bg1"/>
              </a:solidFill>
            </a:endParaRPr>
          </a:p>
        </p:txBody>
      </p:sp>
      <p:sp>
        <p:nvSpPr>
          <p:cNvPr id="3" name="TextBox 2">
            <a:extLst>
              <a:ext uri="{FF2B5EF4-FFF2-40B4-BE49-F238E27FC236}">
                <a16:creationId xmlns:a16="http://schemas.microsoft.com/office/drawing/2014/main" id="{16373A0D-6D8C-4E8C-B0F0-33793FBDAFCA}"/>
              </a:ext>
            </a:extLst>
          </p:cNvPr>
          <p:cNvSpPr txBox="1"/>
          <p:nvPr/>
        </p:nvSpPr>
        <p:spPr>
          <a:xfrm>
            <a:off x="5629414" y="343581"/>
            <a:ext cx="3488462" cy="972218"/>
          </a:xfrm>
          <a:prstGeom prst="rect">
            <a:avLst/>
          </a:prstGeom>
          <a:noFill/>
          <a:ln>
            <a:noFill/>
          </a:ln>
        </p:spPr>
        <p:txBody>
          <a:bodyPr vert="horz" wrap="none" lIns="108847" tIns="54423" rIns="108847" bIns="54423" anchorCtr="0" compatLnSpc="0"/>
          <a:lstStyle/>
          <a:p>
            <a:pPr hangingPunct="0"/>
            <a:r>
              <a:rPr lang="en-US" sz="2000" dirty="0">
                <a:solidFill>
                  <a:schemeClr val="bg1"/>
                </a:solidFill>
                <a:latin typeface="Liberation Sans" pitchFamily="18"/>
                <a:ea typeface="Noto Sans CJK SC" pitchFamily="2"/>
                <a:cs typeface="Lohit Devanagari" pitchFamily="2"/>
              </a:rPr>
              <a:t>https://www.youtube.com/watch?v=q2PlTV-RvnE</a:t>
            </a:r>
          </a:p>
        </p:txBody>
      </p:sp>
      <p:sp>
        <p:nvSpPr>
          <p:cNvPr id="4" name="TextBox 3">
            <a:extLst>
              <a:ext uri="{FF2B5EF4-FFF2-40B4-BE49-F238E27FC236}">
                <a16:creationId xmlns:a16="http://schemas.microsoft.com/office/drawing/2014/main" id="{25FDD4C4-4B32-4102-88EF-072F45A3AC2D}"/>
              </a:ext>
            </a:extLst>
          </p:cNvPr>
          <p:cNvSpPr txBox="1"/>
          <p:nvPr/>
        </p:nvSpPr>
        <p:spPr>
          <a:xfrm>
            <a:off x="6378137" y="793294"/>
            <a:ext cx="3735179" cy="1193394"/>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https://www.newrafael.com/websites/</a:t>
            </a:r>
          </a:p>
        </p:txBody>
      </p:sp>
      <p:pic>
        <p:nvPicPr>
          <p:cNvPr id="5" name="Picture 4">
            <a:extLst>
              <a:ext uri="{FF2B5EF4-FFF2-40B4-BE49-F238E27FC236}">
                <a16:creationId xmlns:a16="http://schemas.microsoft.com/office/drawing/2014/main" id="{0DEEE475-A5E4-44A9-83B8-DE5230C90608}"/>
              </a:ext>
            </a:extLst>
          </p:cNvPr>
          <p:cNvPicPr>
            <a:picLocks noChangeAspect="1"/>
          </p:cNvPicPr>
          <p:nvPr/>
        </p:nvPicPr>
        <p:blipFill>
          <a:blip r:embed="rId3">
            <a:lum/>
            <a:alphaModFix/>
          </a:blip>
          <a:srcRect/>
          <a:stretch>
            <a:fillRect/>
          </a:stretch>
        </p:blipFill>
        <p:spPr>
          <a:xfrm>
            <a:off x="2222048" y="1415090"/>
            <a:ext cx="6957474" cy="524771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49DC-CEC2-4B87-8D7D-A4CBD86E7C08}"/>
              </a:ext>
            </a:extLst>
          </p:cNvPr>
          <p:cNvSpPr txBox="1">
            <a:spLocks noGrp="1"/>
          </p:cNvSpPr>
          <p:nvPr>
            <p:ph type="title" idx="4294967295"/>
          </p:nvPr>
        </p:nvSpPr>
        <p:spPr>
          <a:xfrm>
            <a:off x="909892" y="195198"/>
            <a:ext cx="10097742" cy="1268984"/>
          </a:xfrm>
        </p:spPr>
        <p:txBody>
          <a:bodyPr vert="horz">
            <a:normAutofit/>
          </a:bodyPr>
          <a:lstStyle/>
          <a:p>
            <a:pPr lvl="0" rtl="0"/>
            <a:r>
              <a:rPr lang="en-US" dirty="0">
                <a:solidFill>
                  <a:schemeClr val="bg1"/>
                </a:solidFill>
              </a:rPr>
              <a:t>JODI -http://wwwwwwwww.jodi.org/</a:t>
            </a:r>
          </a:p>
        </p:txBody>
      </p:sp>
      <p:pic>
        <p:nvPicPr>
          <p:cNvPr id="5124" name="Picture 4">
            <a:extLst>
              <a:ext uri="{FF2B5EF4-FFF2-40B4-BE49-F238E27FC236}">
                <a16:creationId xmlns:a16="http://schemas.microsoft.com/office/drawing/2014/main" id="{5ECBE927-471E-485C-BCDD-CDA4A3D8E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2080" y="1307375"/>
            <a:ext cx="8310154" cy="4674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2703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35C2D-44DF-4AA0-B33E-761698F8E79F}"/>
              </a:ext>
            </a:extLst>
          </p:cNvPr>
          <p:cNvSpPr txBox="1">
            <a:spLocks noGrp="1"/>
          </p:cNvSpPr>
          <p:nvPr>
            <p:ph type="title" idx="4294967295"/>
          </p:nvPr>
        </p:nvSpPr>
        <p:spPr>
          <a:xfrm>
            <a:off x="608693" y="291919"/>
            <a:ext cx="7335835" cy="1268984"/>
          </a:xfrm>
        </p:spPr>
        <p:txBody>
          <a:bodyPr vert="horz"/>
          <a:lstStyle/>
          <a:p>
            <a:pPr lvl="0" rtl="0"/>
            <a:r>
              <a:rPr lang="en-US">
                <a:solidFill>
                  <a:schemeClr val="bg1"/>
                </a:solidFill>
              </a:rPr>
              <a:t>Olia Lialina</a:t>
            </a:r>
          </a:p>
        </p:txBody>
      </p:sp>
      <p:pic>
        <p:nvPicPr>
          <p:cNvPr id="3" name="Picture 2">
            <a:extLst>
              <a:ext uri="{FF2B5EF4-FFF2-40B4-BE49-F238E27FC236}">
                <a16:creationId xmlns:a16="http://schemas.microsoft.com/office/drawing/2014/main" id="{B875D2CF-9B3A-4622-AE9E-CDC7DD514483}"/>
              </a:ext>
            </a:extLst>
          </p:cNvPr>
          <p:cNvPicPr>
            <a:picLocks noChangeAspect="1"/>
          </p:cNvPicPr>
          <p:nvPr/>
        </p:nvPicPr>
        <p:blipFill>
          <a:blip r:embed="rId3">
            <a:lum/>
            <a:alphaModFix/>
          </a:blip>
          <a:srcRect/>
          <a:stretch>
            <a:fillRect/>
          </a:stretch>
        </p:blipFill>
        <p:spPr>
          <a:xfrm>
            <a:off x="4080659" y="291919"/>
            <a:ext cx="7306652" cy="4865878"/>
          </a:xfrm>
          <a:prstGeom prst="rect">
            <a:avLst/>
          </a:prstGeom>
          <a:noFill/>
          <a:ln>
            <a:noFill/>
          </a:ln>
        </p:spPr>
      </p:pic>
      <p:sp>
        <p:nvSpPr>
          <p:cNvPr id="4" name="TextBox 3">
            <a:extLst>
              <a:ext uri="{FF2B5EF4-FFF2-40B4-BE49-F238E27FC236}">
                <a16:creationId xmlns:a16="http://schemas.microsoft.com/office/drawing/2014/main" id="{B2CE3342-2756-4CE3-B80E-8A7801C3E46E}"/>
              </a:ext>
            </a:extLst>
          </p:cNvPr>
          <p:cNvSpPr txBox="1"/>
          <p:nvPr/>
        </p:nvSpPr>
        <p:spPr>
          <a:xfrm>
            <a:off x="154345" y="5847628"/>
            <a:ext cx="7852628" cy="419277"/>
          </a:xfrm>
          <a:prstGeom prst="rect">
            <a:avLst/>
          </a:prstGeom>
          <a:noFill/>
          <a:ln>
            <a:noFill/>
          </a:ln>
        </p:spPr>
        <p:txBody>
          <a:bodyPr vert="horz" wrap="none" lIns="108847" tIns="54423" rIns="108847" bIns="54423" anchorCtr="0" compatLnSpc="0"/>
          <a:lstStyle/>
          <a:p>
            <a:pPr hangingPunct="0"/>
            <a:r>
              <a:rPr lang="en-US" sz="2177">
                <a:solidFill>
                  <a:schemeClr val="bg1"/>
                </a:solidFill>
                <a:latin typeface="Liberation Sans" pitchFamily="18"/>
                <a:ea typeface="Noto Sans CJK SC" pitchFamily="2"/>
                <a:cs typeface="Lohit Devanagari" pitchFamily="2"/>
              </a:rPr>
              <a:t>https://www.artforum.com/video/olia-lialina-hosted-2020-82598</a:t>
            </a:r>
          </a:p>
        </p:txBody>
      </p:sp>
      <p:sp>
        <p:nvSpPr>
          <p:cNvPr id="5" name="TextBox 4">
            <a:extLst>
              <a:ext uri="{FF2B5EF4-FFF2-40B4-BE49-F238E27FC236}">
                <a16:creationId xmlns:a16="http://schemas.microsoft.com/office/drawing/2014/main" id="{8346AFDF-C92B-4D21-B98D-4C4C88E69C3B}"/>
              </a:ext>
            </a:extLst>
          </p:cNvPr>
          <p:cNvSpPr txBox="1"/>
          <p:nvPr/>
        </p:nvSpPr>
        <p:spPr>
          <a:xfrm>
            <a:off x="307630" y="5328647"/>
            <a:ext cx="4284636" cy="1037961"/>
          </a:xfrm>
          <a:prstGeom prst="rect">
            <a:avLst/>
          </a:prstGeom>
          <a:noFill/>
          <a:ln>
            <a:noFill/>
          </a:ln>
        </p:spPr>
        <p:txBody>
          <a:bodyPr vert="horz" wrap="none" lIns="108847" tIns="54423" rIns="108847" bIns="54423" anchorCtr="0" compatLnSpc="0"/>
          <a:lstStyle/>
          <a:p>
            <a:pPr hangingPunct="0"/>
            <a:r>
              <a:rPr lang="en-US" sz="2177">
                <a:solidFill>
                  <a:schemeClr val="bg1"/>
                </a:solidFill>
                <a:latin typeface="Liberation Sans" pitchFamily="18"/>
                <a:ea typeface="Noto Sans CJK SC" pitchFamily="2"/>
                <a:cs typeface="Lohit Devanagari" pitchFamily="2"/>
              </a:rPr>
              <a:t>http://art.teleportacia.org/olia.html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F4F0A-D0E9-46FD-9059-F872E070310A}"/>
              </a:ext>
            </a:extLst>
          </p:cNvPr>
          <p:cNvSpPr txBox="1">
            <a:spLocks noGrp="1"/>
          </p:cNvSpPr>
          <p:nvPr>
            <p:ph type="title" idx="4294967295"/>
          </p:nvPr>
        </p:nvSpPr>
        <p:spPr/>
        <p:txBody>
          <a:bodyPr vert="horz"/>
          <a:lstStyle/>
          <a:p>
            <a:pPr lvl="0" rtl="0"/>
            <a:r>
              <a:rPr lang="en-US">
                <a:solidFill>
                  <a:schemeClr val="bg1"/>
                </a:solidFill>
              </a:rPr>
              <a:t>Jason Lund</a:t>
            </a:r>
          </a:p>
        </p:txBody>
      </p:sp>
      <p:sp>
        <p:nvSpPr>
          <p:cNvPr id="3" name="TextBox 2">
            <a:extLst>
              <a:ext uri="{FF2B5EF4-FFF2-40B4-BE49-F238E27FC236}">
                <a16:creationId xmlns:a16="http://schemas.microsoft.com/office/drawing/2014/main" id="{4880AA61-7DA3-4704-8755-814C6ADAA92E}"/>
              </a:ext>
            </a:extLst>
          </p:cNvPr>
          <p:cNvSpPr txBox="1"/>
          <p:nvPr/>
        </p:nvSpPr>
        <p:spPr>
          <a:xfrm>
            <a:off x="349394" y="6280448"/>
            <a:ext cx="6949637" cy="728401"/>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https://jonaslund.com/works/we-see-in-every-direction/</a:t>
            </a:r>
          </a:p>
        </p:txBody>
      </p:sp>
      <p:pic>
        <p:nvPicPr>
          <p:cNvPr id="4" name="Picture 3">
            <a:extLst>
              <a:ext uri="{FF2B5EF4-FFF2-40B4-BE49-F238E27FC236}">
                <a16:creationId xmlns:a16="http://schemas.microsoft.com/office/drawing/2014/main" id="{5CC25577-B7FD-4E2B-8B67-68635E0D4829}"/>
              </a:ext>
            </a:extLst>
          </p:cNvPr>
          <p:cNvPicPr>
            <a:picLocks noChangeAspect="1"/>
          </p:cNvPicPr>
          <p:nvPr/>
        </p:nvPicPr>
        <p:blipFill>
          <a:blip r:embed="rId3">
            <a:lum/>
            <a:alphaModFix/>
          </a:blip>
          <a:srcRect/>
          <a:stretch>
            <a:fillRect/>
          </a:stretch>
        </p:blipFill>
        <p:spPr>
          <a:xfrm>
            <a:off x="4046945" y="1148536"/>
            <a:ext cx="7708080" cy="47944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361588"/>
            <a:ext cx="9154280" cy="1268984"/>
          </a:xfrm>
        </p:spPr>
        <p:txBody>
          <a:bodyPr vert="horz">
            <a:normAutofit/>
          </a:bodyPr>
          <a:lstStyle/>
          <a:p>
            <a:pPr lvl="0" rtl="0"/>
            <a:r>
              <a:rPr lang="en-US" dirty="0">
                <a:solidFill>
                  <a:schemeClr val="bg1"/>
                </a:solidFill>
              </a:rPr>
              <a:t>I’m Google  by Dina </a:t>
            </a:r>
            <a:r>
              <a:rPr lang="en-US" dirty="0" err="1">
                <a:solidFill>
                  <a:schemeClr val="bg1"/>
                </a:solidFill>
              </a:rPr>
              <a:t>Kelberman</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pic>
        <p:nvPicPr>
          <p:cNvPr id="4" name="Picture 3">
            <a:extLst>
              <a:ext uri="{FF2B5EF4-FFF2-40B4-BE49-F238E27FC236}">
                <a16:creationId xmlns:a16="http://schemas.microsoft.com/office/drawing/2014/main" id="{76F06698-60E3-457C-9852-8F2C799912ED}"/>
              </a:ext>
            </a:extLst>
          </p:cNvPr>
          <p:cNvPicPr>
            <a:picLocks noChangeAspect="1"/>
          </p:cNvPicPr>
          <p:nvPr/>
        </p:nvPicPr>
        <p:blipFill>
          <a:blip r:embed="rId3">
            <a:lum/>
            <a:alphaModFix/>
          </a:blip>
          <a:srcRect/>
          <a:stretch>
            <a:fillRect/>
          </a:stretch>
        </p:blipFill>
        <p:spPr>
          <a:xfrm>
            <a:off x="1772313" y="1260840"/>
            <a:ext cx="6208609" cy="4656457"/>
          </a:xfrm>
          <a:prstGeom prst="rect">
            <a:avLst/>
          </a:prstGeom>
          <a:noFill/>
          <a:ln>
            <a:noFill/>
          </a:ln>
        </p:spPr>
      </p:pic>
      <p:sp>
        <p:nvSpPr>
          <p:cNvPr id="5" name="TextBox 4">
            <a:extLst>
              <a:ext uri="{FF2B5EF4-FFF2-40B4-BE49-F238E27FC236}">
                <a16:creationId xmlns:a16="http://schemas.microsoft.com/office/drawing/2014/main" id="{AF17A408-A85B-4D36-AA83-28BF6C420457}"/>
              </a:ext>
            </a:extLst>
          </p:cNvPr>
          <p:cNvSpPr txBox="1"/>
          <p:nvPr/>
        </p:nvSpPr>
        <p:spPr>
          <a:xfrm>
            <a:off x="7473377" y="6082347"/>
            <a:ext cx="4362136" cy="419277"/>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https://dinakelberman.tumblr.com/</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dirty="0" err="1">
                <a:solidFill>
                  <a:schemeClr val="bg1"/>
                </a:solidFill>
              </a:rPr>
              <a:t>FloodNet</a:t>
            </a:r>
            <a:r>
              <a:rPr lang="en-US" dirty="0">
                <a:solidFill>
                  <a:schemeClr val="bg1"/>
                </a:solidFill>
              </a:rPr>
              <a:t> -  Electronic Disturbance Theater </a:t>
            </a: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pic>
        <p:nvPicPr>
          <p:cNvPr id="6146" name="Picture 2" descr="FloodNet | Net Art Anthology">
            <a:extLst>
              <a:ext uri="{FF2B5EF4-FFF2-40B4-BE49-F238E27FC236}">
                <a16:creationId xmlns:a16="http://schemas.microsoft.com/office/drawing/2014/main" id="{2D180106-C4C9-46C2-9323-48FE80815B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4034" y="1654997"/>
            <a:ext cx="9406481" cy="510111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https://anthology.rhizome.org/floodnet</a:t>
            </a:r>
          </a:p>
        </p:txBody>
      </p:sp>
    </p:spTree>
    <p:extLst>
      <p:ext uri="{BB962C8B-B14F-4D97-AF65-F5344CB8AC3E}">
        <p14:creationId xmlns:p14="http://schemas.microsoft.com/office/powerpoint/2010/main" val="2005991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CO2GLE by </a:t>
            </a:r>
            <a:r>
              <a:rPr lang="en-US" dirty="0">
                <a:solidFill>
                  <a:schemeClr val="bg1"/>
                </a:solidFill>
              </a:rPr>
              <a:t>Joanna Moll</a:t>
            </a: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http://www.janavirgin.com/CO2/</a:t>
            </a:r>
          </a:p>
        </p:txBody>
      </p:sp>
      <p:pic>
        <p:nvPicPr>
          <p:cNvPr id="7170" name="Picture 2" descr="The Metainterface of the Clouds › electronic book review">
            <a:extLst>
              <a:ext uri="{FF2B5EF4-FFF2-40B4-BE49-F238E27FC236}">
                <a16:creationId xmlns:a16="http://schemas.microsoft.com/office/drawing/2014/main" id="{C3F84DF7-C2B1-46B3-9095-7BF26E0FAF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7007" y="1738530"/>
            <a:ext cx="6224588" cy="4855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251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2266950" y="323850"/>
            <a:ext cx="7658100"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Project 2 Update</a:t>
            </a:r>
          </a:p>
        </p:txBody>
      </p:sp>
      <p:sp>
        <p:nvSpPr>
          <p:cNvPr id="3" name="TextBox 2">
            <a:extLst>
              <a:ext uri="{FF2B5EF4-FFF2-40B4-BE49-F238E27FC236}">
                <a16:creationId xmlns:a16="http://schemas.microsoft.com/office/drawing/2014/main" id="{B4B96113-D9BB-4CB2-9C5C-4B2A86C10BDB}"/>
              </a:ext>
            </a:extLst>
          </p:cNvPr>
          <p:cNvSpPr txBox="1"/>
          <p:nvPr/>
        </p:nvSpPr>
        <p:spPr>
          <a:xfrm>
            <a:off x="1266824" y="1485900"/>
            <a:ext cx="10325101" cy="3231654"/>
          </a:xfrm>
          <a:prstGeom prst="rect">
            <a:avLst/>
          </a:prstGeom>
          <a:noFill/>
        </p:spPr>
        <p:txBody>
          <a:bodyPr wrap="square" rtlCol="0">
            <a:spAutoFit/>
          </a:bodyPr>
          <a:lstStyle/>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Open House Rescheduled to 10/28</a:t>
            </a:r>
          </a:p>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Project 2 Submission is now Due 11/3</a:t>
            </a: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lvl="1"/>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1028700" lvl="1"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3600" b="1"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2312725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DECODELIA by </a:t>
            </a:r>
            <a:r>
              <a:rPr lang="en-US" dirty="0">
                <a:solidFill>
                  <a:schemeClr val="bg1"/>
                </a:solidFill>
                <a:latin typeface="Verdana" panose="020B0604030504040204" pitchFamily="34" charset="0"/>
              </a:rPr>
              <a:t>Melanie Hoff</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https://www.melaniehoff.com/DECODELIA/</a:t>
            </a:r>
          </a:p>
        </p:txBody>
      </p:sp>
      <p:pic>
        <p:nvPicPr>
          <p:cNvPr id="1028" name="Picture 4" descr="vaccinated on Twitter: &amp;quot;Decodelia, a chrome extension by Melanie Hoff  (!!!)… &amp;quot;">
            <a:extLst>
              <a:ext uri="{FF2B5EF4-FFF2-40B4-BE49-F238E27FC236}">
                <a16:creationId xmlns:a16="http://schemas.microsoft.com/office/drawing/2014/main" id="{3833C1B0-318B-47BC-B4C6-900B4861A6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7364" y="1651623"/>
            <a:ext cx="4724790" cy="4724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61913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ADD ART by </a:t>
            </a:r>
            <a:r>
              <a:rPr lang="en-US" dirty="0">
                <a:solidFill>
                  <a:schemeClr val="bg1"/>
                </a:solidFill>
                <a:latin typeface="Verdana" panose="020B0604030504040204" pitchFamily="34" charset="0"/>
              </a:rPr>
              <a:t>Steve Lambert</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https://visitsteve.com/made/add-art-2-0/</a:t>
            </a:r>
          </a:p>
        </p:txBody>
      </p:sp>
      <p:pic>
        <p:nvPicPr>
          <p:cNvPr id="2050" name="Picture 2" descr="Add-Art — 21st Century Digital Art">
            <a:extLst>
              <a:ext uri="{FF2B5EF4-FFF2-40B4-BE49-F238E27FC236}">
                <a16:creationId xmlns:a16="http://schemas.microsoft.com/office/drawing/2014/main" id="{4D4A4200-12DF-4D02-9C2C-1258EB5DAC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2326099"/>
            <a:ext cx="9525000" cy="400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02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err="1">
                <a:solidFill>
                  <a:schemeClr val="bg1"/>
                </a:solidFill>
                <a:effectLst/>
                <a:latin typeface="Verdana" panose="020B0604030504040204" pitchFamily="34" charset="0"/>
              </a:rPr>
              <a:t>AdNauseum</a:t>
            </a:r>
            <a:r>
              <a:rPr lang="en-US" b="1" i="1" dirty="0">
                <a:solidFill>
                  <a:schemeClr val="bg1"/>
                </a:solidFill>
                <a:effectLst/>
                <a:latin typeface="Verdana" panose="020B0604030504040204" pitchFamily="34" charset="0"/>
              </a:rPr>
              <a:t> </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https://adnauseam.io/</a:t>
            </a:r>
          </a:p>
        </p:txBody>
      </p:sp>
      <p:pic>
        <p:nvPicPr>
          <p:cNvPr id="3074" name="Picture 2">
            <a:extLst>
              <a:ext uri="{FF2B5EF4-FFF2-40B4-BE49-F238E27FC236}">
                <a16:creationId xmlns:a16="http://schemas.microsoft.com/office/drawing/2014/main" id="{6EA37882-6811-4B56-9D8B-05BA7A21D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2101" y="1669235"/>
            <a:ext cx="7990346" cy="5448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2411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i="1" dirty="0">
                <a:solidFill>
                  <a:schemeClr val="bg1"/>
                </a:solidFill>
                <a:latin typeface="Verdana" panose="020B0604030504040204" pitchFamily="34" charset="0"/>
              </a:rPr>
              <a:t>Looted by American Artist</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https://americanartist.us/works/looted</a:t>
            </a:r>
          </a:p>
        </p:txBody>
      </p:sp>
      <p:pic>
        <p:nvPicPr>
          <p:cNvPr id="4098" name="Picture 2" descr="Looted — American Artist">
            <a:extLst>
              <a:ext uri="{FF2B5EF4-FFF2-40B4-BE49-F238E27FC236}">
                <a16:creationId xmlns:a16="http://schemas.microsoft.com/office/drawing/2014/main" id="{8F039402-E21D-40E7-A94A-7525A592FF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9045" y="1748376"/>
            <a:ext cx="6334231" cy="4845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2281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627017" y="2160016"/>
            <a:ext cx="4146187" cy="1268984"/>
          </a:xfrm>
        </p:spPr>
        <p:txBody>
          <a:bodyPr vert="horz">
            <a:normAutofit fontScale="90000"/>
          </a:bodyPr>
          <a:lstStyle/>
          <a:p>
            <a:pPr lvl="0" rtl="0"/>
            <a:r>
              <a:rPr lang="en-US" dirty="0">
                <a:solidFill>
                  <a:schemeClr val="bg1"/>
                </a:solidFill>
              </a:rPr>
              <a:t>Web Art Residencies</a:t>
            </a:r>
            <a:br>
              <a:rPr lang="en-US" dirty="0">
                <a:solidFill>
                  <a:schemeClr val="bg1"/>
                </a:solidFill>
              </a:rPr>
            </a:br>
            <a:br>
              <a:rPr lang="en-US" dirty="0">
                <a:solidFill>
                  <a:schemeClr val="bg1"/>
                </a:solidFill>
              </a:rPr>
            </a:br>
            <a:r>
              <a:rPr lang="en-US" sz="2200" dirty="0">
                <a:solidFill>
                  <a:schemeClr val="bg1"/>
                </a:solidFill>
              </a:rPr>
              <a:t>https://zkm.de/en/project/web-residencies</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dirty="0">
              <a:latin typeface="Liberation Sans" pitchFamily="18"/>
              <a:ea typeface="Noto Sans CJK SC" pitchFamily="2"/>
              <a:cs typeface="Lohit Devanagari" pitchFamily="2"/>
            </a:endParaRPr>
          </a:p>
          <a:p>
            <a:pPr hangingPunct="0"/>
            <a:r>
              <a:rPr lang="en-US" sz="2177" dirty="0">
                <a:latin typeface="Liberation Sans" pitchFamily="18"/>
                <a:ea typeface="Noto Sans CJK SC" pitchFamily="2"/>
                <a:cs typeface="Lohit Devanagari" pitchFamily="2"/>
              </a:rPr>
              <a:t>Smoke &amp; Fire: http://dinakelberman.com/smokeandfire/</a:t>
            </a:r>
          </a:p>
          <a:p>
            <a:pPr hangingPunct="0"/>
            <a:endParaRPr lang="en-US" sz="2177" dirty="0">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pic>
        <p:nvPicPr>
          <p:cNvPr id="3074" name="Picture 2" descr="Brightly colored triangles rotate around the lettering ">
            <a:extLst>
              <a:ext uri="{FF2B5EF4-FFF2-40B4-BE49-F238E27FC236}">
                <a16:creationId xmlns:a16="http://schemas.microsoft.com/office/drawing/2014/main" id="{2A1965E2-573C-4360-91F1-E07E4E2D090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468983" y="1504678"/>
            <a:ext cx="6096000" cy="4057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548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1902250" y="2977469"/>
            <a:ext cx="10791491" cy="903062"/>
          </a:xfrm>
        </p:spPr>
        <p:txBody>
          <a:bodyPr vert="horz">
            <a:normAutofit/>
          </a:bodyPr>
          <a:lstStyle/>
          <a:p>
            <a:pPr lvl="0" rtl="0"/>
            <a:r>
              <a:rPr lang="en-US" dirty="0">
                <a:solidFill>
                  <a:schemeClr val="bg1"/>
                </a:solidFill>
                <a:latin typeface="Verdana" panose="020B0604030504040204" pitchFamily="34" charset="0"/>
              </a:rPr>
              <a:t>Project 3: Hacking the Web</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Tree>
    <p:extLst>
      <p:ext uri="{BB962C8B-B14F-4D97-AF65-F5344CB8AC3E}">
        <p14:creationId xmlns:p14="http://schemas.microsoft.com/office/powerpoint/2010/main" val="1410318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Good Morning UAE! Inspitational Quote for today. &amp;quot;We shape our buildings;  thereafter they shape us. By Wins… | Today quotes, Inspitational quotes,  Principles of art">
            <a:extLst>
              <a:ext uri="{FF2B5EF4-FFF2-40B4-BE49-F238E27FC236}">
                <a16:creationId xmlns:a16="http://schemas.microsoft.com/office/drawing/2014/main" id="{009F6563-7190-4401-B8D9-B52A7593D3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0"/>
            <a:ext cx="7315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538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UK parliament to debate call to cancel Trump&amp;#39;s visit – Middle East Monitor">
            <a:extLst>
              <a:ext uri="{FF2B5EF4-FFF2-40B4-BE49-F238E27FC236}">
                <a16:creationId xmlns:a16="http://schemas.microsoft.com/office/drawing/2014/main" id="{B6C8866C-364A-444C-9D10-9E1BDEDA1D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786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D03C81-0EC9-4925-9A41-BCEB2F0A69B0}"/>
              </a:ext>
            </a:extLst>
          </p:cNvPr>
          <p:cNvSpPr txBox="1"/>
          <p:nvPr/>
        </p:nvSpPr>
        <p:spPr>
          <a:xfrm>
            <a:off x="1348595" y="2831600"/>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How do our tools (digital) change us?</a:t>
            </a:r>
          </a:p>
        </p:txBody>
      </p:sp>
    </p:spTree>
    <p:extLst>
      <p:ext uri="{BB962C8B-B14F-4D97-AF65-F5344CB8AC3E}">
        <p14:creationId xmlns:p14="http://schemas.microsoft.com/office/powerpoint/2010/main" val="1356384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B73CF1-9DC9-43B3-ACE9-7920889CEC3D}"/>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The ART + TECH trap</a:t>
            </a:r>
          </a:p>
        </p:txBody>
      </p:sp>
      <p:sp>
        <p:nvSpPr>
          <p:cNvPr id="5" name="TextBox 4">
            <a:extLst>
              <a:ext uri="{FF2B5EF4-FFF2-40B4-BE49-F238E27FC236}">
                <a16:creationId xmlns:a16="http://schemas.microsoft.com/office/drawing/2014/main" id="{5B766AE9-A816-4AE9-8F94-BAC63EA68F68}"/>
              </a:ext>
            </a:extLst>
          </p:cNvPr>
          <p:cNvSpPr txBox="1"/>
          <p:nvPr/>
        </p:nvSpPr>
        <p:spPr>
          <a:xfrm>
            <a:off x="1570268" y="1985554"/>
            <a:ext cx="9729551" cy="3046988"/>
          </a:xfrm>
          <a:prstGeom prst="rect">
            <a:avLst/>
          </a:prstGeom>
          <a:noFill/>
        </p:spPr>
        <p:txBody>
          <a:bodyPr wrap="square">
            <a:spAutoFit/>
          </a:bodyPr>
          <a:lstStyle/>
          <a:p>
            <a:r>
              <a:rPr lang="en-US" sz="2400" i="1" dirty="0">
                <a:solidFill>
                  <a:schemeClr val="bg1"/>
                </a:solidFill>
              </a:rPr>
              <a:t>Artists dealing with technology today are falling in the trap of accepting somebody else’s creativity as their limit and in this way, they are becoming advertisers for equipment. One possible reaction for an artist is to investigate the </a:t>
            </a:r>
            <a:r>
              <a:rPr lang="en-US" sz="2400" b="1" i="1" dirty="0">
                <a:solidFill>
                  <a:schemeClr val="bg1"/>
                </a:solidFill>
              </a:rPr>
              <a:t>misusage of technology </a:t>
            </a:r>
            <a:r>
              <a:rPr lang="en-US" sz="2400" i="1" dirty="0">
                <a:solidFill>
                  <a:schemeClr val="bg1"/>
                </a:solidFill>
              </a:rPr>
              <a:t>as a gesture of freedom, and in this way oppose the mainstream taste and expectations.</a:t>
            </a:r>
          </a:p>
          <a:p>
            <a:endParaRPr lang="en-US" sz="2400" i="1" dirty="0">
              <a:solidFill>
                <a:schemeClr val="bg1"/>
              </a:solidFill>
            </a:endParaRPr>
          </a:p>
          <a:p>
            <a:pPr algn="ctr"/>
            <a:r>
              <a:rPr lang="en-US" sz="2400" i="1" dirty="0">
                <a:solidFill>
                  <a:schemeClr val="bg1"/>
                </a:solidFill>
              </a:rPr>
              <a:t>-</a:t>
            </a:r>
            <a:r>
              <a:rPr lang="en-US" sz="2400" dirty="0" err="1">
                <a:solidFill>
                  <a:schemeClr val="bg1"/>
                </a:solidFill>
              </a:rPr>
              <a:t>Vuk</a:t>
            </a:r>
            <a:r>
              <a:rPr lang="en-US" sz="2400" dirty="0">
                <a:solidFill>
                  <a:schemeClr val="bg1"/>
                </a:solidFill>
              </a:rPr>
              <a:t> </a:t>
            </a:r>
            <a:r>
              <a:rPr lang="en-US" sz="2400" dirty="0" err="1">
                <a:solidFill>
                  <a:schemeClr val="bg1"/>
                </a:solidFill>
              </a:rPr>
              <a:t>Cosic</a:t>
            </a:r>
            <a:r>
              <a:rPr lang="en-US" sz="2400" dirty="0">
                <a:solidFill>
                  <a:schemeClr val="bg1"/>
                </a:solidFill>
              </a:rPr>
              <a:t> (2002)</a:t>
            </a:r>
            <a:endParaRPr lang="en-US" sz="2400" i="1" dirty="0">
              <a:solidFill>
                <a:schemeClr val="bg1"/>
              </a:solidFill>
            </a:endParaRPr>
          </a:p>
        </p:txBody>
      </p:sp>
    </p:spTree>
    <p:extLst>
      <p:ext uri="{BB962C8B-B14F-4D97-AF65-F5344CB8AC3E}">
        <p14:creationId xmlns:p14="http://schemas.microsoft.com/office/powerpoint/2010/main" val="1140079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2266950" y="583908"/>
            <a:ext cx="7658100"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How to Code?</a:t>
            </a:r>
          </a:p>
        </p:txBody>
      </p:sp>
      <p:sp>
        <p:nvSpPr>
          <p:cNvPr id="5" name="TextBox 4">
            <a:extLst>
              <a:ext uri="{FF2B5EF4-FFF2-40B4-BE49-F238E27FC236}">
                <a16:creationId xmlns:a16="http://schemas.microsoft.com/office/drawing/2014/main" id="{867E3E69-E5FA-4EA9-A444-64B6408B960A}"/>
              </a:ext>
            </a:extLst>
          </p:cNvPr>
          <p:cNvSpPr txBox="1"/>
          <p:nvPr/>
        </p:nvSpPr>
        <p:spPr>
          <a:xfrm>
            <a:off x="1087336" y="4335275"/>
            <a:ext cx="10544962"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How to creatively* use Code?</a:t>
            </a:r>
          </a:p>
        </p:txBody>
      </p:sp>
      <p:sp>
        <p:nvSpPr>
          <p:cNvPr id="6" name="Arrow: Right 5">
            <a:extLst>
              <a:ext uri="{FF2B5EF4-FFF2-40B4-BE49-F238E27FC236}">
                <a16:creationId xmlns:a16="http://schemas.microsoft.com/office/drawing/2014/main" id="{7B3AA67B-A57C-4387-9445-9D3C5B933604}"/>
              </a:ext>
            </a:extLst>
          </p:cNvPr>
          <p:cNvSpPr/>
          <p:nvPr/>
        </p:nvSpPr>
        <p:spPr>
          <a:xfrm rot="5400000">
            <a:off x="5223544" y="2097248"/>
            <a:ext cx="1744910" cy="13590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4473ACB-1E43-4012-9BD0-CCB0B1B1860B}"/>
              </a:ext>
            </a:extLst>
          </p:cNvPr>
          <p:cNvSpPr txBox="1"/>
          <p:nvPr/>
        </p:nvSpPr>
        <p:spPr>
          <a:xfrm>
            <a:off x="5603748" y="6037001"/>
            <a:ext cx="9183848" cy="461665"/>
          </a:xfrm>
          <a:prstGeom prst="rect">
            <a:avLst/>
          </a:prstGeom>
          <a:noFill/>
        </p:spPr>
        <p:txBody>
          <a:bodyPr wrap="square">
            <a:spAutoFit/>
          </a:bodyPr>
          <a:lstStyle/>
          <a:p>
            <a:pPr algn="ctr"/>
            <a:r>
              <a:rPr lang="en-US" sz="2400" b="0" i="0" u="none" strike="noStrike" baseline="0" dirty="0">
                <a:solidFill>
                  <a:srgbClr val="FFFFFF"/>
                </a:solidFill>
                <a:latin typeface="Roboto" panose="02000000000000000000" pitchFamily="2" charset="0"/>
                <a:ea typeface="Roboto" panose="02000000000000000000" pitchFamily="2" charset="0"/>
              </a:rPr>
              <a:t>* - Critical Perspective</a:t>
            </a:r>
            <a:endParaRPr lang="en-US" sz="2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37447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Critical Perspectives on Computation</a:t>
            </a:r>
          </a:p>
        </p:txBody>
      </p:sp>
      <p:sp>
        <p:nvSpPr>
          <p:cNvPr id="6" name="TextBox 5">
            <a:extLst>
              <a:ext uri="{FF2B5EF4-FFF2-40B4-BE49-F238E27FC236}">
                <a16:creationId xmlns:a16="http://schemas.microsoft.com/office/drawing/2014/main" id="{952FF02E-C052-44E9-8AF8-7308CA9003B8}"/>
              </a:ext>
            </a:extLst>
          </p:cNvPr>
          <p:cNvSpPr txBox="1"/>
          <p:nvPr/>
        </p:nvSpPr>
        <p:spPr>
          <a:xfrm>
            <a:off x="1939954" y="1951671"/>
            <a:ext cx="9183848" cy="1938992"/>
          </a:xfrm>
          <a:prstGeom prst="rect">
            <a:avLst/>
          </a:prstGeom>
          <a:noFill/>
        </p:spPr>
        <p:txBody>
          <a:bodyPr wrap="square">
            <a:spAutoFit/>
          </a:bodyPr>
          <a:lstStyle/>
          <a:p>
            <a:pPr algn="ctr"/>
            <a:r>
              <a:rPr lang="en-US" sz="2400" b="0" i="0" u="none" strike="noStrike" baseline="0" dirty="0">
                <a:solidFill>
                  <a:srgbClr val="FFFFFF"/>
                </a:solidFill>
                <a:latin typeface="Roboto" panose="02000000000000000000" pitchFamily="2" charset="0"/>
                <a:ea typeface="Roboto" panose="02000000000000000000" pitchFamily="2" charset="0"/>
              </a:rPr>
              <a:t>“The single most important thing you need in order to have a</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career in the arts is persistence. The second most important</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thing you need is talent. The third most important thing is a</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grounding in how the online world works. Its that Important”</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 Cory Doctorow</a:t>
            </a:r>
            <a:endParaRPr lang="en-US" sz="2400" dirty="0">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694B3FCB-CC95-40A0-8DF3-1509254BC2DA}"/>
              </a:ext>
            </a:extLst>
          </p:cNvPr>
          <p:cNvSpPr txBox="1"/>
          <p:nvPr/>
        </p:nvSpPr>
        <p:spPr>
          <a:xfrm>
            <a:off x="2468460" y="4722731"/>
            <a:ext cx="8126835" cy="1200329"/>
          </a:xfrm>
          <a:prstGeom prst="rect">
            <a:avLst/>
          </a:prstGeom>
          <a:noFill/>
        </p:spPr>
        <p:txBody>
          <a:bodyPr wrap="square">
            <a:spAutoFit/>
          </a:bodyPr>
          <a:lstStyle/>
          <a:p>
            <a:pPr algn="l"/>
            <a:r>
              <a:rPr lang="en-US" sz="2400" b="0" i="0" u="none" strike="noStrike" baseline="0" dirty="0">
                <a:solidFill>
                  <a:srgbClr val="FFFFFF"/>
                </a:solidFill>
                <a:latin typeface="Roboto" panose="02000000000000000000" pitchFamily="2" charset="0"/>
                <a:ea typeface="Roboto" panose="02000000000000000000" pitchFamily="2" charset="0"/>
              </a:rPr>
              <a:t>“Programming liberates art from being secondary to</a:t>
            </a:r>
          </a:p>
          <a:p>
            <a:pPr algn="l"/>
            <a:r>
              <a:rPr lang="en-US" sz="2400" b="0" i="0" u="none" strike="noStrike" baseline="0" dirty="0">
                <a:solidFill>
                  <a:srgbClr val="FFFFFF"/>
                </a:solidFill>
                <a:latin typeface="Roboto" panose="02000000000000000000" pitchFamily="2" charset="0"/>
                <a:ea typeface="Roboto" panose="02000000000000000000" pitchFamily="2" charset="0"/>
              </a:rPr>
              <a:t>commercial media”</a:t>
            </a:r>
          </a:p>
          <a:p>
            <a:pPr algn="ctr"/>
            <a:r>
              <a:rPr lang="en-US" sz="2400" dirty="0">
                <a:solidFill>
                  <a:srgbClr val="FFFFFF"/>
                </a:solidFill>
                <a:latin typeface="Roboto" panose="02000000000000000000" pitchFamily="2" charset="0"/>
                <a:ea typeface="Roboto" panose="02000000000000000000" pitchFamily="2" charset="0"/>
              </a:rPr>
              <a:t>- </a:t>
            </a:r>
            <a:r>
              <a:rPr lang="en-US" sz="2400" b="0" i="0" u="none" strike="noStrike" baseline="0" dirty="0">
                <a:solidFill>
                  <a:srgbClr val="FFFFFF"/>
                </a:solidFill>
                <a:latin typeface="Roboto" panose="02000000000000000000" pitchFamily="2" charset="0"/>
                <a:ea typeface="Roboto" panose="02000000000000000000" pitchFamily="2" charset="0"/>
              </a:rPr>
              <a:t>Lev Manovich</a:t>
            </a:r>
            <a:endParaRPr lang="en-US" sz="2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790907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FD4D08-8A3F-4A47-AC1D-410725198AC1}"/>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Why learn Internet Art?</a:t>
            </a:r>
          </a:p>
        </p:txBody>
      </p:sp>
      <p:pic>
        <p:nvPicPr>
          <p:cNvPr id="2050" name="Picture 2" descr="How To / Why Make Internet Art - YouTube">
            <a:extLst>
              <a:ext uri="{FF2B5EF4-FFF2-40B4-BE49-F238E27FC236}">
                <a16:creationId xmlns:a16="http://schemas.microsoft.com/office/drawing/2014/main" id="{F8590916-DA00-4891-BA9E-911D73E34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599" y="1466306"/>
            <a:ext cx="8098971" cy="455567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BF018FC-9C0E-475B-A1F4-C9D35DE24530}"/>
              </a:ext>
            </a:extLst>
          </p:cNvPr>
          <p:cNvSpPr txBox="1"/>
          <p:nvPr/>
        </p:nvSpPr>
        <p:spPr>
          <a:xfrm>
            <a:off x="3135084" y="6399014"/>
            <a:ext cx="6096000" cy="369332"/>
          </a:xfrm>
          <a:prstGeom prst="rect">
            <a:avLst/>
          </a:prstGeom>
          <a:noFill/>
        </p:spPr>
        <p:txBody>
          <a:bodyPr wrap="square">
            <a:spAutoFit/>
          </a:bodyPr>
          <a:lstStyle/>
          <a:p>
            <a:r>
              <a:rPr lang="en-US" dirty="0">
                <a:solidFill>
                  <a:schemeClr val="bg1"/>
                </a:solidFill>
              </a:rPr>
              <a:t>https://www.youtube.com/watch?v=0DZ0wBjFKg4</a:t>
            </a:r>
          </a:p>
        </p:txBody>
      </p:sp>
    </p:spTree>
    <p:extLst>
      <p:ext uri="{BB962C8B-B14F-4D97-AF65-F5344CB8AC3E}">
        <p14:creationId xmlns:p14="http://schemas.microsoft.com/office/powerpoint/2010/main" val="3425797609"/>
      </p:ext>
    </p:extLst>
  </p:cSld>
  <p:clrMapOvr>
    <a:masterClrMapping/>
  </p:clrMapOvr>
</p:sld>
</file>

<file path=ppt/theme/theme1.xml><?xml version="1.0" encoding="utf-8"?>
<a:theme xmlns:a="http://schemas.openxmlformats.org/drawingml/2006/main" name="PunchcardVTI">
  <a:themeElements>
    <a:clrScheme name="AnalogousFromRegularSeedLeftStep">
      <a:dk1>
        <a:srgbClr val="000000"/>
      </a:dk1>
      <a:lt1>
        <a:srgbClr val="FFFFFF"/>
      </a:lt1>
      <a:dk2>
        <a:srgbClr val="311C22"/>
      </a:dk2>
      <a:lt2>
        <a:srgbClr val="F0F0F3"/>
      </a:lt2>
      <a:accent1>
        <a:srgbClr val="A0A641"/>
      </a:accent1>
      <a:accent2>
        <a:srgbClr val="B1873B"/>
      </a:accent2>
      <a:accent3>
        <a:srgbClr val="C3684D"/>
      </a:accent3>
      <a:accent4>
        <a:srgbClr val="B13B51"/>
      </a:accent4>
      <a:accent5>
        <a:srgbClr val="C34D94"/>
      </a:accent5>
      <a:accent6>
        <a:srgbClr val="AF3BB1"/>
      </a:accent6>
      <a:hlink>
        <a:srgbClr val="665FC9"/>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958A5556AA64499116E1793A53468A" ma:contentTypeVersion="7" ma:contentTypeDescription="Create a new document." ma:contentTypeScope="" ma:versionID="bf3d4e6668e1c41632fb8d2af3a79adb">
  <xsd:schema xmlns:xsd="http://www.w3.org/2001/XMLSchema" xmlns:xs="http://www.w3.org/2001/XMLSchema" xmlns:p="http://schemas.microsoft.com/office/2006/metadata/properties" xmlns:ns3="27f5b930-c5a1-440e-b577-567b15b72b75" xmlns:ns4="cd174ddd-0451-4af8-ad43-5fbbe8b32ab0" targetNamespace="http://schemas.microsoft.com/office/2006/metadata/properties" ma:root="true" ma:fieldsID="c3468af79fddbdadfa5914a73d12b22c" ns3:_="" ns4:_="">
    <xsd:import namespace="27f5b930-c5a1-440e-b577-567b15b72b75"/>
    <xsd:import namespace="cd174ddd-0451-4af8-ad43-5fbbe8b32ab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f5b930-c5a1-440e-b577-567b15b72b7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174ddd-0451-4af8-ad43-5fbbe8b32ab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A177A05-C433-4667-B307-2FE55F767B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f5b930-c5a1-440e-b577-567b15b72b75"/>
    <ds:schemaRef ds:uri="cd174ddd-0451-4af8-ad43-5fbbe8b32ab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011791-DDFA-47A0-AD1F-41FE8474C0EC}">
  <ds:schemaRefs>
    <ds:schemaRef ds:uri="http://schemas.microsoft.com/sharepoint/v3/contenttype/forms"/>
  </ds:schemaRefs>
</ds:datastoreItem>
</file>

<file path=customXml/itemProps3.xml><?xml version="1.0" encoding="utf-8"?>
<ds:datastoreItem xmlns:ds="http://schemas.openxmlformats.org/officeDocument/2006/customXml" ds:itemID="{D77166A1-332D-4088-BCD3-CEBE89D2B1FE}">
  <ds:schemaRefs>
    <ds:schemaRef ds:uri="http://purl.org/dc/elements/1.1/"/>
    <ds:schemaRef ds:uri="http://www.w3.org/XML/1998/namespace"/>
    <ds:schemaRef ds:uri="27f5b930-c5a1-440e-b577-567b15b72b75"/>
    <ds:schemaRef ds:uri="http://schemas.microsoft.com/office/infopath/2007/PartnerControls"/>
    <ds:schemaRef ds:uri="cd174ddd-0451-4af8-ad43-5fbbe8b32ab0"/>
    <ds:schemaRef ds:uri="http://purl.org/dc/dcmitype/"/>
    <ds:schemaRef ds:uri="http://schemas.microsoft.com/office/2006/documentManagement/types"/>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2017</TotalTime>
  <Words>698</Words>
  <Application>Microsoft Office PowerPoint</Application>
  <PresentationFormat>Widescreen</PresentationFormat>
  <Paragraphs>104</Paragraphs>
  <Slides>25</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Consolas</vt:lpstr>
      <vt:lpstr>Liberation Sans</vt:lpstr>
      <vt:lpstr>Neue Haas Grotesk Text Pro</vt:lpstr>
      <vt:lpstr>Roboto</vt:lpstr>
      <vt:lpstr>Verdana</vt:lpstr>
      <vt:lpstr>PunchcardVTI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MTAA</vt:lpstr>
      <vt:lpstr>Rafaël Rozendaal</vt:lpstr>
      <vt:lpstr>JODI -http://wwwwwwwww.jodi.org/</vt:lpstr>
      <vt:lpstr>Olia Lialina</vt:lpstr>
      <vt:lpstr>Jason Lund</vt:lpstr>
      <vt:lpstr>I’m Google  by Dina Kelberman</vt:lpstr>
      <vt:lpstr>FloodNet -  Electronic Disturbance Theater </vt:lpstr>
      <vt:lpstr>CO2GLE by Joanna Moll</vt:lpstr>
      <vt:lpstr>DECODELIA by Melanie Hoff</vt:lpstr>
      <vt:lpstr>ADD ART by Steve Lambert</vt:lpstr>
      <vt:lpstr>AdNauseum </vt:lpstr>
      <vt:lpstr>Looted by American Artist</vt:lpstr>
      <vt:lpstr>Web Art Residencies  https://zkm.de/en/project/web-residencies</vt:lpstr>
      <vt:lpstr>Project 3: Hacking the Web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Narula, Abhishek</dc:creator>
  <cp:lastModifiedBy>Narula, Abhishek</cp:lastModifiedBy>
  <cp:revision>48</cp:revision>
  <dcterms:created xsi:type="dcterms:W3CDTF">2021-08-31T18:51:08Z</dcterms:created>
  <dcterms:modified xsi:type="dcterms:W3CDTF">2021-10-27T15:13:49Z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0x0101000D958A5556AA64499116E1793A53468A</vt:lpwstr>
  </property>
</Properties>
</file>

<file path=docProps/thumbnail.jpeg>
</file>